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wmv" ContentType="video/x-ms-wmv"/>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318" r:id="rId3"/>
    <p:sldId id="258" r:id="rId4"/>
    <p:sldId id="259" r:id="rId5"/>
    <p:sldId id="323" r:id="rId6"/>
    <p:sldId id="280" r:id="rId7"/>
    <p:sldId id="322" r:id="rId8"/>
    <p:sldId id="325" r:id="rId9"/>
    <p:sldId id="326" r:id="rId10"/>
    <p:sldId id="319" r:id="rId11"/>
    <p:sldId id="321" r:id="rId12"/>
    <p:sldId id="324" r:id="rId13"/>
    <p:sldId id="316"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48" autoAdjust="0"/>
  </p:normalViewPr>
  <p:slideViewPr>
    <p:cSldViewPr>
      <p:cViewPr varScale="1">
        <p:scale>
          <a:sx n="75" d="100"/>
          <a:sy n="75" d="100"/>
        </p:scale>
        <p:origin x="-1666" y="-67"/>
      </p:cViewPr>
      <p:guideLst>
        <p:guide orient="horz" pos="2160"/>
        <p:guide pos="2880"/>
      </p:guideLst>
    </p:cSldViewPr>
  </p:slideViewPr>
  <p:outlineViewPr>
    <p:cViewPr>
      <p:scale>
        <a:sx n="33" d="100"/>
        <a:sy n="33" d="100"/>
      </p:scale>
      <p:origin x="0" y="-30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4" d="100"/>
          <a:sy n="54" d="100"/>
        </p:scale>
        <p:origin x="2898" y="72"/>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82B095-F4BA-4802-9588-168594C4B782}" type="datetimeFigureOut">
              <a:rPr lang="en-US" smtClean="0"/>
              <a:pPr/>
              <a:t>9/9/2013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C458F3-3BD6-45BE-AC79-7273B2226FF8}" type="slidenum">
              <a:rPr lang="en-US" smtClean="0"/>
              <a:pPr/>
              <a:t>‹#›</a:t>
            </a:fld>
            <a:endParaRPr lang="en-US"/>
          </a:p>
        </p:txBody>
      </p:sp>
    </p:spTree>
    <p:extLst>
      <p:ext uri="{BB962C8B-B14F-4D97-AF65-F5344CB8AC3E}">
        <p14:creationId xmlns="" xmlns:p14="http://schemas.microsoft.com/office/powerpoint/2010/main" val="2318449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1</a:t>
            </a:fld>
            <a:endParaRPr lang="en-US"/>
          </a:p>
        </p:txBody>
      </p:sp>
    </p:spTree>
    <p:extLst>
      <p:ext uri="{BB962C8B-B14F-4D97-AF65-F5344CB8AC3E}">
        <p14:creationId xmlns="" xmlns:p14="http://schemas.microsoft.com/office/powerpoint/2010/main" val="3680635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some background</a:t>
            </a:r>
            <a:r>
              <a:rPr lang="en-US" baseline="0" dirty="0" smtClean="0"/>
              <a:t> on the surgical procedure.  Mastoidectomy is the removal of all our part of the mastoid portion of the temporal bone, located just behind the hear.  The opening created by mastoidectomy permits access to the inner ear for a variety of treatments and surgical procedures.  It is a fairly common procedure with over 100,000 cases per year in the U.S.</a:t>
            </a:r>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3</a:t>
            </a:fld>
            <a:endParaRPr lang="en-US"/>
          </a:p>
        </p:txBody>
      </p:sp>
    </p:spTree>
    <p:extLst>
      <p:ext uri="{BB962C8B-B14F-4D97-AF65-F5344CB8AC3E}">
        <p14:creationId xmlns="" xmlns:p14="http://schemas.microsoft.com/office/powerpoint/2010/main" val="341164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mastoidectomy can be performed on its own to treat various infections and diseases within the mastoid and it can also serve as a component of many other inner ear surgeries such as cochlear implantation and acoustic neuroma tumor removal.</a:t>
            </a:r>
          </a:p>
          <a:p>
            <a:endParaRPr lang="en-US" baseline="0" dirty="0" smtClean="0"/>
          </a:p>
          <a:p>
            <a:r>
              <a:rPr lang="en-US" baseline="0" dirty="0" smtClean="0"/>
              <a:t>It is a delicate and difficult procedure since there are many critical structures embedded within the bone.  The surgeon must carefully identify these structures and mill away the bone around them with a high-speed drill.  The facial nerve is especially important to avoid.  This nerve controls the muscles of the face and damage to the nerve can lead temporary or permanent facial paralysis.</a:t>
            </a:r>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4</a:t>
            </a:fld>
            <a:endParaRPr lang="en-US"/>
          </a:p>
        </p:txBody>
      </p:sp>
    </p:spTree>
    <p:extLst>
      <p:ext uri="{BB962C8B-B14F-4D97-AF65-F5344CB8AC3E}">
        <p14:creationId xmlns="" xmlns:p14="http://schemas.microsoft.com/office/powerpoint/2010/main" val="1220237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using a robot for the bulk removal of</a:t>
            </a:r>
            <a:r>
              <a:rPr lang="en-US" baseline="0" dirty="0" smtClean="0"/>
              <a:t> bone, we can combine the strengths of a robot with the strengths of the surgeon.  The surgeon will be preserved for the more delicate work of carefully removing the tumor from the I.A.C. without damaging any of the other adjacent nerves, as shown in this video.  Using a robot for this procedure can shorten the procedure time and potentially make the surgery less invasive by removing less bone.</a:t>
            </a:r>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6</a:t>
            </a:fld>
            <a:endParaRPr lang="en-US"/>
          </a:p>
        </p:txBody>
      </p:sp>
    </p:spTree>
    <p:extLst>
      <p:ext uri="{BB962C8B-B14F-4D97-AF65-F5344CB8AC3E}">
        <p14:creationId xmlns="" xmlns:p14="http://schemas.microsoft.com/office/powerpoint/2010/main" val="535054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F8C458F3-3BD6-45BE-AC79-7273B2226FF8}" type="slidenum">
              <a:rPr lang="en-US" smtClean="0"/>
              <a:pPr/>
              <a:t>7</a:t>
            </a:fld>
            <a:endParaRPr lang="en-US"/>
          </a:p>
        </p:txBody>
      </p:sp>
    </p:spTree>
    <p:extLst>
      <p:ext uri="{BB962C8B-B14F-4D97-AF65-F5344CB8AC3E}">
        <p14:creationId xmlns="" xmlns:p14="http://schemas.microsoft.com/office/powerpoint/2010/main" val="667778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robot is attached via a positioning</a:t>
            </a:r>
            <a:r>
              <a:rPr lang="en-US" baseline="0" dirty="0" smtClean="0"/>
              <a:t> frame, which is screwed directly to the skull and scanned with the patient.  This frame has three spheres which serve as both fiducial markers and attachment points for the robot.</a:t>
            </a:r>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8</a:t>
            </a:fld>
            <a:endParaRPr lang="en-US"/>
          </a:p>
        </p:txBody>
      </p:sp>
    </p:spTree>
    <p:extLst>
      <p:ext uri="{BB962C8B-B14F-4D97-AF65-F5344CB8AC3E}">
        <p14:creationId xmlns:p14="http://schemas.microsoft.com/office/powerpoint/2010/main" xmlns="" val="667778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robot is then attached to the positioning</a:t>
            </a:r>
            <a:r>
              <a:rPr lang="en-US" baseline="0" dirty="0" smtClean="0"/>
              <a:t> frame by a spherical gripper mechanism and the robot’s coordinate system can easily be transformed to image space.</a:t>
            </a:r>
          </a:p>
        </p:txBody>
      </p:sp>
      <p:sp>
        <p:nvSpPr>
          <p:cNvPr id="4" name="Slide Number Placeholder 3"/>
          <p:cNvSpPr>
            <a:spLocks noGrp="1"/>
          </p:cNvSpPr>
          <p:nvPr>
            <p:ph type="sldNum" sz="quarter" idx="10"/>
          </p:nvPr>
        </p:nvSpPr>
        <p:spPr/>
        <p:txBody>
          <a:bodyPr/>
          <a:lstStyle/>
          <a:p>
            <a:fld id="{F8C458F3-3BD6-45BE-AC79-7273B2226FF8}" type="slidenum">
              <a:rPr lang="en-US" smtClean="0"/>
              <a:pPr/>
              <a:t>9</a:t>
            </a:fld>
            <a:endParaRPr lang="en-US"/>
          </a:p>
        </p:txBody>
      </p:sp>
    </p:spTree>
    <p:extLst>
      <p:ext uri="{BB962C8B-B14F-4D97-AF65-F5344CB8AC3E}">
        <p14:creationId xmlns:p14="http://schemas.microsoft.com/office/powerpoint/2010/main" xmlns="" val="667778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 like to acknowledge the great team of engineers and doctors</a:t>
            </a:r>
            <a:r>
              <a:rPr lang="en-US" baseline="0" dirty="0" smtClean="0"/>
              <a:t> that have helped with this project and also acknowledge our funding sources:  the NIH and internal Vanderbilt funding.</a:t>
            </a:r>
            <a:endParaRPr lang="en-US" dirty="0"/>
          </a:p>
        </p:txBody>
      </p:sp>
      <p:sp>
        <p:nvSpPr>
          <p:cNvPr id="4" name="Slide Number Placeholder 3"/>
          <p:cNvSpPr>
            <a:spLocks noGrp="1"/>
          </p:cNvSpPr>
          <p:nvPr>
            <p:ph type="sldNum" sz="quarter" idx="10"/>
          </p:nvPr>
        </p:nvSpPr>
        <p:spPr/>
        <p:txBody>
          <a:bodyPr/>
          <a:lstStyle/>
          <a:p>
            <a:fld id="{F8C458F3-3BD6-45BE-AC79-7273B2226FF8}" type="slidenum">
              <a:rPr lang="en-US" smtClean="0"/>
              <a:pPr/>
              <a:t>12</a:t>
            </a:fld>
            <a:endParaRPr lang="en-US"/>
          </a:p>
        </p:txBody>
      </p:sp>
    </p:spTree>
    <p:extLst>
      <p:ext uri="{BB962C8B-B14F-4D97-AF65-F5344CB8AC3E}">
        <p14:creationId xmlns="" xmlns:p14="http://schemas.microsoft.com/office/powerpoint/2010/main" val="1753862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Times New Roman" pitchFamily="18" charset="0"/>
                <a:cs typeface="Times New Roman" pitchFamily="18"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Times New Roman" pitchFamily="18" charset="0"/>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6A87DD-69DE-49D4-A367-454F05ADA795}"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32153097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6A87DD-69DE-49D4-A367-454F05ADA795}"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2618299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6A87DD-69DE-49D4-A367-454F05ADA795}"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1990005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0" y="0"/>
            <a:ext cx="9144000" cy="1066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101600"/>
            <a:ext cx="8839200" cy="850900"/>
          </a:xfrm>
        </p:spPr>
        <p:txBody>
          <a:bodyPr>
            <a:normAutofit/>
          </a:bodyPr>
          <a:lstStyle>
            <a:lvl1pPr algn="l">
              <a:defRPr sz="4000" b="1">
                <a:solidFill>
                  <a:srgbClr val="FFCC66"/>
                </a:solidFill>
                <a:latin typeface="Times New Roman" pitchFamily="18" charset="0"/>
                <a:cs typeface="Times New Roman"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96A87DD-69DE-49D4-A367-454F05ADA795}"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6AB94A-6B82-42B7-B3C6-36987D54A93E}" type="slidenum">
              <a:rPr lang="en-US" smtClean="0"/>
              <a:pPr/>
              <a:t>‹#›</a:t>
            </a:fld>
            <a:endParaRPr lang="en-US"/>
          </a:p>
        </p:txBody>
      </p:sp>
      <p:pic>
        <p:nvPicPr>
          <p:cNvPr id="9" name="Picture 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8110195" y="64029"/>
            <a:ext cx="957605" cy="926571"/>
          </a:xfrm>
          <a:prstGeom prst="rect">
            <a:avLst/>
          </a:prstGeom>
        </p:spPr>
      </p:pic>
    </p:spTree>
    <p:extLst>
      <p:ext uri="{BB962C8B-B14F-4D97-AF65-F5344CB8AC3E}">
        <p14:creationId xmlns="" xmlns:p14="http://schemas.microsoft.com/office/powerpoint/2010/main" val="31365535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6A87DD-69DE-49D4-A367-454F05ADA795}" type="datetimeFigureOut">
              <a:rPr lang="en-US" smtClean="0"/>
              <a:pPr/>
              <a:t>9/9/2013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3874594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6A87DD-69DE-49D4-A367-454F05ADA795}"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788628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6A87DD-69DE-49D4-A367-454F05ADA795}" type="datetimeFigureOut">
              <a:rPr lang="en-US" smtClean="0"/>
              <a:pPr/>
              <a:t>9/9/2013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1024652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6A87DD-69DE-49D4-A367-454F05ADA795}" type="datetimeFigureOut">
              <a:rPr lang="en-US" smtClean="0"/>
              <a:pPr/>
              <a:t>9/9/2013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2464748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6A87DD-69DE-49D4-A367-454F05ADA795}" type="datetimeFigureOut">
              <a:rPr lang="en-US" smtClean="0"/>
              <a:pPr/>
              <a:t>9/9/2013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1256017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6A87DD-69DE-49D4-A367-454F05ADA795}"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412687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6A87DD-69DE-49D4-A367-454F05ADA795}" type="datetimeFigureOut">
              <a:rPr lang="en-US" smtClean="0"/>
              <a:pPr/>
              <a:t>9/9/2013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2051725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6A87DD-69DE-49D4-A367-454F05ADA795}" type="datetimeFigureOut">
              <a:rPr lang="en-US" smtClean="0"/>
              <a:pPr/>
              <a:t>9/9/2013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6AB94A-6B82-42B7-B3C6-36987D54A93E}" type="slidenum">
              <a:rPr lang="en-US" smtClean="0"/>
              <a:pPr/>
              <a:t>‹#›</a:t>
            </a:fld>
            <a:endParaRPr lang="en-US"/>
          </a:p>
        </p:txBody>
      </p:sp>
    </p:spTree>
    <p:extLst>
      <p:ext uri="{BB962C8B-B14F-4D97-AF65-F5344CB8AC3E}">
        <p14:creationId xmlns="" xmlns:p14="http://schemas.microsoft.com/office/powerpoint/2010/main" val="2873991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media/media2.wmv"/><Relationship Id="rId5" Type="http://schemas.openxmlformats.org/officeDocument/2006/relationships/image" Target="../media/image9.png"/><Relationship Id="rId4" Type="http://schemas.microsoft.com/office/2007/relationships/media" Target="../media/media2.wmv"/></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990600"/>
            <a:ext cx="8991600" cy="761999"/>
          </a:xfrm>
        </p:spPr>
        <p:txBody>
          <a:bodyPr>
            <a:noAutofit/>
          </a:bodyPr>
          <a:lstStyle/>
          <a:p>
            <a:r>
              <a:rPr lang="en-US" sz="3600" b="1" dirty="0" smtClean="0"/>
              <a:t>A Bone-Attached Robot for </a:t>
            </a:r>
            <a:r>
              <a:rPr lang="en-US" sz="3600" b="1" dirty="0" err="1" smtClean="0"/>
              <a:t>Mastoidectomy</a:t>
            </a:r>
            <a:endParaRPr lang="en-US" sz="3600" b="1" dirty="0"/>
          </a:p>
        </p:txBody>
      </p:sp>
      <p:sp>
        <p:nvSpPr>
          <p:cNvPr id="10" name="Subtitle 9"/>
          <p:cNvSpPr>
            <a:spLocks noGrp="1"/>
          </p:cNvSpPr>
          <p:nvPr>
            <p:ph type="subTitle" idx="1"/>
          </p:nvPr>
        </p:nvSpPr>
        <p:spPr>
          <a:xfrm>
            <a:off x="609600" y="2286000"/>
            <a:ext cx="7924800" cy="1295400"/>
          </a:xfrm>
        </p:spPr>
        <p:txBody>
          <a:bodyPr>
            <a:normAutofit fontScale="77500" lnSpcReduction="20000"/>
          </a:bodyPr>
          <a:lstStyle/>
          <a:p>
            <a:r>
              <a:rPr lang="en-US" sz="2600" b="1" dirty="0" smtClean="0">
                <a:solidFill>
                  <a:schemeClr val="tx1"/>
                </a:solidFill>
              </a:rPr>
              <a:t>Presentation Delivered by: </a:t>
            </a:r>
            <a:r>
              <a:rPr lang="en-US" sz="2600" b="1" dirty="0" smtClean="0">
                <a:solidFill>
                  <a:schemeClr val="tx1"/>
                </a:solidFill>
              </a:rPr>
              <a:t>Michael </a:t>
            </a:r>
            <a:r>
              <a:rPr lang="en-US" sz="2600" b="1" dirty="0" err="1" smtClean="0">
                <a:solidFill>
                  <a:schemeClr val="tx1"/>
                </a:solidFill>
              </a:rPr>
              <a:t>Siebold</a:t>
            </a:r>
            <a:endParaRPr lang="en-US" sz="2600" b="1" dirty="0" smtClean="0">
              <a:solidFill>
                <a:schemeClr val="tx1"/>
              </a:solidFill>
            </a:endParaRPr>
          </a:p>
          <a:p>
            <a:r>
              <a:rPr lang="en-US" sz="2600" b="1" dirty="0" smtClean="0">
                <a:solidFill>
                  <a:schemeClr val="tx1"/>
                </a:solidFill>
              </a:rPr>
              <a:t>Credit</a:t>
            </a:r>
            <a:r>
              <a:rPr lang="en-US" sz="2600" b="1" dirty="0" smtClean="0">
                <a:solidFill>
                  <a:schemeClr val="tx1"/>
                </a:solidFill>
              </a:rPr>
              <a:t>: Neal P. Dillon</a:t>
            </a:r>
          </a:p>
          <a:p>
            <a:r>
              <a:rPr lang="en-US" sz="2600" b="1" dirty="0" smtClean="0">
                <a:solidFill>
                  <a:schemeClr val="tx1"/>
                </a:solidFill>
              </a:rPr>
              <a:t>Medical and Electromechanical Design Lab</a:t>
            </a:r>
          </a:p>
          <a:p>
            <a:r>
              <a:rPr lang="en-US" sz="2600" b="1" dirty="0" smtClean="0">
                <a:solidFill>
                  <a:schemeClr val="tx1"/>
                </a:solidFill>
              </a:rPr>
              <a:t>Department of Mechanical Engineering</a:t>
            </a:r>
          </a:p>
        </p:txBody>
      </p:sp>
      <p:pic>
        <p:nvPicPr>
          <p:cNvPr id="11" name="Picture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429000" y="3657600"/>
            <a:ext cx="2105025" cy="2857500"/>
          </a:xfrm>
          <a:prstGeom prst="rect">
            <a:avLst/>
          </a:prstGeom>
        </p:spPr>
      </p:pic>
      <p:grpSp>
        <p:nvGrpSpPr>
          <p:cNvPr id="5" name="Group 4"/>
          <p:cNvGrpSpPr/>
          <p:nvPr/>
        </p:nvGrpSpPr>
        <p:grpSpPr>
          <a:xfrm>
            <a:off x="6019800" y="3733800"/>
            <a:ext cx="2148877" cy="1731976"/>
            <a:chOff x="6553200" y="1893879"/>
            <a:chExt cx="2148877" cy="1731976"/>
          </a:xfrm>
        </p:grpSpPr>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553200" y="1893879"/>
              <a:ext cx="2148877" cy="1731976"/>
            </a:xfrm>
            <a:prstGeom prst="rect">
              <a:avLst/>
            </a:prstGeom>
          </p:spPr>
        </p:pic>
        <p:sp>
          <p:nvSpPr>
            <p:cNvPr id="7" name="5-Point Star 6"/>
            <p:cNvSpPr/>
            <p:nvPr/>
          </p:nvSpPr>
          <p:spPr>
            <a:xfrm>
              <a:off x="7967650" y="2847976"/>
              <a:ext cx="114300" cy="1143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33763055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Surgical Workflow</a:t>
            </a:r>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476498"/>
            <a:ext cx="9144000" cy="4848102"/>
          </a:xfrm>
          <a:prstGeom prst="rect">
            <a:avLst/>
          </a:prstGeom>
        </p:spPr>
      </p:pic>
    </p:spTree>
    <p:extLst>
      <p:ext uri="{BB962C8B-B14F-4D97-AF65-F5344CB8AC3E}">
        <p14:creationId xmlns="" xmlns:p14="http://schemas.microsoft.com/office/powerpoint/2010/main" val="18067240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a:t>
            </a:r>
            <a:r>
              <a:rPr lang="en-US" dirty="0" smtClean="0"/>
              <a:t>Steps</a:t>
            </a:r>
            <a:endParaRPr lang="en-US" dirty="0"/>
          </a:p>
        </p:txBody>
      </p:sp>
      <p:sp>
        <p:nvSpPr>
          <p:cNvPr id="4" name="Content Placeholder 2"/>
          <p:cNvSpPr txBox="1">
            <a:spLocks/>
          </p:cNvSpPr>
          <p:nvPr/>
        </p:nvSpPr>
        <p:spPr>
          <a:xfrm>
            <a:off x="457200" y="1295400"/>
            <a:ext cx="8382000" cy="4724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sz="2100" dirty="0" smtClean="0"/>
              <a:t>Incorporating </a:t>
            </a:r>
            <a:r>
              <a:rPr lang="en-US" sz="2100" dirty="0" smtClean="0"/>
              <a:t>various types of registration error into the path planning procedure to ensure the integrity of the boundaries.</a:t>
            </a:r>
          </a:p>
          <a:p>
            <a:pPr>
              <a:buNone/>
            </a:pPr>
            <a:r>
              <a:rPr lang="en-US" sz="2100" dirty="0" smtClean="0"/>
              <a:t> </a:t>
            </a:r>
          </a:p>
          <a:p>
            <a:pPr>
              <a:buFont typeface="Times New Roman" pitchFamily="18" charset="0"/>
              <a:buChar char="»"/>
            </a:pPr>
            <a:r>
              <a:rPr lang="en-US" sz="2100" dirty="0" smtClean="0"/>
              <a:t>Extending the path planning algorithm to 4 and 5 DOF</a:t>
            </a:r>
          </a:p>
          <a:p>
            <a:pPr>
              <a:buFont typeface="Times New Roman" pitchFamily="18" charset="0"/>
              <a:buChar char="»"/>
            </a:pPr>
            <a:endParaRPr lang="en-US" sz="2100" dirty="0" smtClean="0"/>
          </a:p>
          <a:p>
            <a:pPr>
              <a:buFont typeface="Times New Roman" pitchFamily="18" charset="0"/>
              <a:buChar char="»"/>
            </a:pPr>
            <a:endParaRPr lang="en-US" sz="2100" dirty="0" smtClean="0"/>
          </a:p>
          <a:p>
            <a:pPr>
              <a:buFont typeface="Times New Roman" pitchFamily="18" charset="0"/>
              <a:buChar char="»"/>
            </a:pPr>
            <a:endParaRPr lang="en-US" sz="2100" dirty="0" smtClean="0"/>
          </a:p>
          <a:p>
            <a:pPr>
              <a:buFont typeface="Times New Roman" pitchFamily="18" charset="0"/>
              <a:buChar char="»"/>
            </a:pPr>
            <a:endParaRPr lang="en-US" sz="2100" dirty="0" smtClean="0"/>
          </a:p>
          <a:p>
            <a:pPr>
              <a:buFont typeface="Times New Roman" pitchFamily="18" charset="0"/>
              <a:buChar char="»"/>
            </a:pPr>
            <a:endParaRPr lang="en-US" sz="2100" dirty="0" smtClean="0"/>
          </a:p>
          <a:p>
            <a:pPr>
              <a:buFont typeface="Times New Roman" pitchFamily="18" charset="0"/>
              <a:buChar char="»"/>
            </a:pPr>
            <a:endParaRPr lang="en-US" sz="2100" dirty="0" smtClean="0"/>
          </a:p>
        </p:txBody>
      </p:sp>
    </p:spTree>
    <p:extLst>
      <p:ext uri="{BB962C8B-B14F-4D97-AF65-F5344CB8AC3E}">
        <p14:creationId xmlns="" xmlns:p14="http://schemas.microsoft.com/office/powerpoint/2010/main" val="41101562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96589" y="1249451"/>
            <a:ext cx="1402031" cy="2205992"/>
          </a:xfrm>
          <a:prstGeom prst="rect">
            <a:avLst/>
          </a:prstGeom>
        </p:spPr>
      </p:pic>
      <p:sp>
        <p:nvSpPr>
          <p:cNvPr id="2" name="Title 1"/>
          <p:cNvSpPr>
            <a:spLocks noGrp="1"/>
          </p:cNvSpPr>
          <p:nvPr>
            <p:ph type="title"/>
          </p:nvPr>
        </p:nvSpPr>
        <p:spPr/>
        <p:txBody>
          <a:bodyPr/>
          <a:lstStyle/>
          <a:p>
            <a:r>
              <a:rPr lang="en-US" dirty="0" smtClean="0"/>
              <a:t>Acknowledgements</a:t>
            </a:r>
            <a:endParaRPr lang="en-US" dirty="0"/>
          </a:p>
        </p:txBody>
      </p:sp>
      <p:pic>
        <p:nvPicPr>
          <p:cNvPr id="4" name="Picture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375879" y="3624960"/>
            <a:ext cx="2207011" cy="2207011"/>
          </a:xfrm>
          <a:prstGeom prst="rect">
            <a:avLst/>
          </a:prstGeom>
        </p:spPr>
      </p:pic>
      <p:pic>
        <p:nvPicPr>
          <p:cNvPr id="5" name="Picture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622898" y="3632526"/>
            <a:ext cx="1384701" cy="2077052"/>
          </a:xfrm>
          <a:prstGeom prst="rect">
            <a:avLst/>
          </a:prstGeom>
        </p:spPr>
      </p:pic>
      <p:pic>
        <p:nvPicPr>
          <p:cNvPr id="6" name="Picture 5"/>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930608" y="1243008"/>
            <a:ext cx="1652281" cy="2179302"/>
          </a:xfrm>
          <a:prstGeom prst="rect">
            <a:avLst/>
          </a:prstGeom>
        </p:spPr>
      </p:pic>
      <p:pic>
        <p:nvPicPr>
          <p:cNvPr id="7" name="Picture 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460531" y="3624961"/>
            <a:ext cx="1607759" cy="2207011"/>
          </a:xfrm>
          <a:prstGeom prst="rect">
            <a:avLst/>
          </a:prstGeom>
        </p:spPr>
      </p:pic>
      <p:pic>
        <p:nvPicPr>
          <p:cNvPr id="8" name="Picture 7"/>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4669541" y="1250845"/>
            <a:ext cx="1694415" cy="2207011"/>
          </a:xfrm>
          <a:prstGeom prst="rect">
            <a:avLst/>
          </a:prstGeom>
        </p:spPr>
      </p:pic>
      <p:pic>
        <p:nvPicPr>
          <p:cNvPr id="9" name="Picture 8"/>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588817" y="3624961"/>
            <a:ext cx="1581150" cy="2213610"/>
          </a:xfrm>
          <a:prstGeom prst="rect">
            <a:avLst/>
          </a:prstGeom>
        </p:spPr>
      </p:pic>
      <p:pic>
        <p:nvPicPr>
          <p:cNvPr id="11" name="Picture 10"/>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588817" y="1243008"/>
            <a:ext cx="1752626" cy="2207011"/>
          </a:xfrm>
          <a:prstGeom prst="rect">
            <a:avLst/>
          </a:prstGeom>
        </p:spPr>
      </p:pic>
      <p:pic>
        <p:nvPicPr>
          <p:cNvPr id="3" name="Picture 2"/>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2438400" y="6019800"/>
            <a:ext cx="1143000" cy="762000"/>
          </a:xfrm>
          <a:prstGeom prst="rect">
            <a:avLst/>
          </a:prstGeom>
        </p:spPr>
      </p:pic>
      <p:sp>
        <p:nvSpPr>
          <p:cNvPr id="13" name="Content Placeholder 2"/>
          <p:cNvSpPr txBox="1">
            <a:spLocks/>
          </p:cNvSpPr>
          <p:nvPr/>
        </p:nvSpPr>
        <p:spPr>
          <a:xfrm>
            <a:off x="3429000" y="6215495"/>
            <a:ext cx="1828800" cy="337705"/>
          </a:xfrm>
          <a:prstGeom prst="rect">
            <a:avLst/>
          </a:prstGeom>
        </p:spPr>
        <p:txBody>
          <a:bodyPr vert="horz" lIns="91440" tIns="45720" rIns="91440" bIns="45720" rtlCol="0" anchor="ctr">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600" b="1" dirty="0" smtClean="0"/>
              <a:t>Grant #: </a:t>
            </a:r>
            <a:r>
              <a:rPr lang="en-US" sz="2600" b="1" dirty="0"/>
              <a:t> R01 DC012593 </a:t>
            </a:r>
            <a:endParaRPr lang="en-US" sz="2500" b="1" dirty="0" smtClean="0"/>
          </a:p>
        </p:txBody>
      </p:sp>
      <p:sp>
        <p:nvSpPr>
          <p:cNvPr id="14" name="Content Placeholder 2"/>
          <p:cNvSpPr txBox="1">
            <a:spLocks/>
          </p:cNvSpPr>
          <p:nvPr/>
        </p:nvSpPr>
        <p:spPr>
          <a:xfrm>
            <a:off x="5638800" y="6019800"/>
            <a:ext cx="3151910" cy="666750"/>
          </a:xfrm>
          <a:prstGeom prst="rect">
            <a:avLst/>
          </a:prstGeom>
        </p:spPr>
        <p:txBody>
          <a:bodyPr vert="horz" lIns="91440" tIns="45720" rIns="91440" bIns="45720" rtlCol="0" anchor="ctr">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600" b="1" dirty="0" smtClean="0"/>
              <a:t>Vanderbilt Institute for Clinical and Translational Research (VICTR)</a:t>
            </a:r>
            <a:endParaRPr lang="en-US" sz="2500" b="1" dirty="0" smtClean="0"/>
          </a:p>
        </p:txBody>
      </p:sp>
      <p:sp>
        <p:nvSpPr>
          <p:cNvPr id="12" name="Content Placeholder 2"/>
          <p:cNvSpPr txBox="1">
            <a:spLocks/>
          </p:cNvSpPr>
          <p:nvPr/>
        </p:nvSpPr>
        <p:spPr>
          <a:xfrm>
            <a:off x="152400" y="6172200"/>
            <a:ext cx="2189043" cy="410440"/>
          </a:xfrm>
          <a:prstGeom prst="rect">
            <a:avLst/>
          </a:prstGeom>
        </p:spPr>
        <p:txBody>
          <a:bodyPr vert="horz" lIns="91440" tIns="45720" rIns="91440" bIns="45720" rtlCol="0" anchor="ctr">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600" b="1" dirty="0" smtClean="0"/>
              <a:t>Funding Sources:  </a:t>
            </a:r>
            <a:endParaRPr lang="en-US" sz="2500" b="1" dirty="0" smtClean="0"/>
          </a:p>
        </p:txBody>
      </p:sp>
      <p:cxnSp>
        <p:nvCxnSpPr>
          <p:cNvPr id="16" name="Straight Connector 15"/>
          <p:cNvCxnSpPr/>
          <p:nvPr/>
        </p:nvCxnSpPr>
        <p:spPr>
          <a:xfrm>
            <a:off x="76200" y="5943600"/>
            <a:ext cx="8991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19"/>
          <p:cNvGrpSpPr/>
          <p:nvPr/>
        </p:nvGrpSpPr>
        <p:grpSpPr>
          <a:xfrm>
            <a:off x="468922" y="3096035"/>
            <a:ext cx="1905000" cy="353984"/>
            <a:chOff x="-3276600" y="1934980"/>
            <a:chExt cx="1905000" cy="353984"/>
          </a:xfrm>
        </p:grpSpPr>
        <p:sp>
          <p:nvSpPr>
            <p:cNvPr id="17" name="Rectangle 16"/>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276600" y="1934980"/>
              <a:ext cx="1905000" cy="338554"/>
            </a:xfrm>
            <a:prstGeom prst="rect">
              <a:avLst/>
            </a:prstGeom>
            <a:noFill/>
          </p:spPr>
          <p:txBody>
            <a:bodyPr wrap="square" rtlCol="0">
              <a:spAutoFit/>
            </a:bodyPr>
            <a:lstStyle/>
            <a:p>
              <a:pPr algn="ctr"/>
              <a:r>
                <a:rPr lang="en-US" sz="1600" dirty="0" err="1" smtClean="0">
                  <a:latin typeface="Times New Roman" pitchFamily="18" charset="0"/>
                  <a:cs typeface="Times New Roman" pitchFamily="18" charset="0"/>
                </a:rPr>
                <a:t>Withrow</a:t>
              </a:r>
              <a:endParaRPr lang="en-US" sz="1600" dirty="0">
                <a:latin typeface="Times New Roman" pitchFamily="18" charset="0"/>
                <a:cs typeface="Times New Roman" pitchFamily="18" charset="0"/>
              </a:endParaRPr>
            </a:p>
          </p:txBody>
        </p:sp>
      </p:grpSp>
      <p:grpSp>
        <p:nvGrpSpPr>
          <p:cNvPr id="18" name="Group 20"/>
          <p:cNvGrpSpPr/>
          <p:nvPr/>
        </p:nvGrpSpPr>
        <p:grpSpPr>
          <a:xfrm>
            <a:off x="2590800" y="3105659"/>
            <a:ext cx="1829532" cy="464058"/>
            <a:chOff x="-3276601" y="1932919"/>
            <a:chExt cx="1905001" cy="356045"/>
          </a:xfrm>
        </p:grpSpPr>
        <p:sp>
          <p:nvSpPr>
            <p:cNvPr id="22" name="Rectangle 21"/>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3276601" y="1932919"/>
              <a:ext cx="1835042" cy="260870"/>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Webster</a:t>
              </a:r>
              <a:endParaRPr lang="en-US" sz="1600" dirty="0">
                <a:latin typeface="Times New Roman" pitchFamily="18" charset="0"/>
                <a:cs typeface="Times New Roman" pitchFamily="18" charset="0"/>
              </a:endParaRPr>
            </a:p>
          </p:txBody>
        </p:sp>
      </p:grpSp>
      <p:grpSp>
        <p:nvGrpSpPr>
          <p:cNvPr id="20" name="Group 26"/>
          <p:cNvGrpSpPr/>
          <p:nvPr/>
        </p:nvGrpSpPr>
        <p:grpSpPr>
          <a:xfrm>
            <a:off x="6858000" y="3124200"/>
            <a:ext cx="1905000" cy="353984"/>
            <a:chOff x="-3276600" y="1934980"/>
            <a:chExt cx="1905000" cy="353984"/>
          </a:xfrm>
        </p:grpSpPr>
        <p:sp>
          <p:nvSpPr>
            <p:cNvPr id="28" name="Rectangle 27"/>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3276600" y="1934980"/>
              <a:ext cx="1905000" cy="338554"/>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Fitzpatrick</a:t>
              </a:r>
              <a:endParaRPr lang="en-US" sz="1600" dirty="0">
                <a:latin typeface="Times New Roman" pitchFamily="18" charset="0"/>
                <a:cs typeface="Times New Roman" pitchFamily="18" charset="0"/>
              </a:endParaRPr>
            </a:p>
          </p:txBody>
        </p:sp>
      </p:grpSp>
      <p:grpSp>
        <p:nvGrpSpPr>
          <p:cNvPr id="21" name="Group 29"/>
          <p:cNvGrpSpPr/>
          <p:nvPr/>
        </p:nvGrpSpPr>
        <p:grpSpPr>
          <a:xfrm>
            <a:off x="457200" y="5513416"/>
            <a:ext cx="1905000" cy="353984"/>
            <a:chOff x="-3276600" y="1934980"/>
            <a:chExt cx="1905000" cy="353984"/>
          </a:xfrm>
        </p:grpSpPr>
        <p:sp>
          <p:nvSpPr>
            <p:cNvPr id="31" name="Rectangle 30"/>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276600" y="1934980"/>
              <a:ext cx="1905000" cy="338554"/>
            </a:xfrm>
            <a:prstGeom prst="rect">
              <a:avLst/>
            </a:prstGeom>
            <a:noFill/>
          </p:spPr>
          <p:txBody>
            <a:bodyPr wrap="square" rtlCol="0">
              <a:spAutoFit/>
            </a:bodyPr>
            <a:lstStyle/>
            <a:p>
              <a:pPr algn="ctr"/>
              <a:r>
                <a:rPr lang="en-US" sz="1600" dirty="0" smtClean="0">
                  <a:latin typeface="Times New Roman" pitchFamily="18" charset="0"/>
                  <a:cs typeface="Times New Roman" pitchFamily="18" charset="0"/>
                </a:rPr>
                <a:t>Labadie</a:t>
              </a:r>
              <a:endParaRPr lang="en-US" sz="1600" dirty="0">
                <a:latin typeface="Times New Roman" pitchFamily="18" charset="0"/>
                <a:cs typeface="Times New Roman" pitchFamily="18" charset="0"/>
              </a:endParaRPr>
            </a:p>
          </p:txBody>
        </p:sp>
      </p:grpSp>
      <p:grpSp>
        <p:nvGrpSpPr>
          <p:cNvPr id="24" name="Group 32"/>
          <p:cNvGrpSpPr/>
          <p:nvPr/>
        </p:nvGrpSpPr>
        <p:grpSpPr>
          <a:xfrm>
            <a:off x="4570462" y="3106962"/>
            <a:ext cx="1905000" cy="370026"/>
            <a:chOff x="-3276600" y="1918938"/>
            <a:chExt cx="1905000" cy="370026"/>
          </a:xfrm>
        </p:grpSpPr>
        <p:sp>
          <p:nvSpPr>
            <p:cNvPr id="34" name="Rectangle 33"/>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276600" y="1918938"/>
              <a:ext cx="1905000" cy="338554"/>
            </a:xfrm>
            <a:prstGeom prst="rect">
              <a:avLst/>
            </a:prstGeom>
            <a:noFill/>
          </p:spPr>
          <p:txBody>
            <a:bodyPr wrap="square" rtlCol="0">
              <a:spAutoFit/>
            </a:bodyPr>
            <a:lstStyle/>
            <a:p>
              <a:pPr algn="ctr"/>
              <a:r>
                <a:rPr lang="en-US" sz="1600" dirty="0" err="1" smtClean="0">
                  <a:latin typeface="Times New Roman" pitchFamily="18" charset="0"/>
                  <a:cs typeface="Times New Roman" pitchFamily="18" charset="0"/>
                </a:rPr>
                <a:t>Balachandran</a:t>
              </a:r>
              <a:endParaRPr lang="en-US" sz="1600" dirty="0">
                <a:latin typeface="Times New Roman" pitchFamily="18" charset="0"/>
                <a:cs typeface="Times New Roman" pitchFamily="18" charset="0"/>
              </a:endParaRPr>
            </a:p>
          </p:txBody>
        </p:sp>
      </p:grpSp>
      <p:grpSp>
        <p:nvGrpSpPr>
          <p:cNvPr id="25" name="Group 35"/>
          <p:cNvGrpSpPr/>
          <p:nvPr/>
        </p:nvGrpSpPr>
        <p:grpSpPr>
          <a:xfrm>
            <a:off x="4311118" y="5484494"/>
            <a:ext cx="1921042" cy="402110"/>
            <a:chOff x="-3292642" y="1886854"/>
            <a:chExt cx="1921042" cy="402110"/>
          </a:xfrm>
        </p:grpSpPr>
        <p:sp>
          <p:nvSpPr>
            <p:cNvPr id="37" name="Rectangle 36"/>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3292642" y="1886854"/>
              <a:ext cx="1905000" cy="338554"/>
            </a:xfrm>
            <a:prstGeom prst="rect">
              <a:avLst/>
            </a:prstGeom>
            <a:noFill/>
          </p:spPr>
          <p:txBody>
            <a:bodyPr wrap="square" rtlCol="0">
              <a:spAutoFit/>
            </a:bodyPr>
            <a:lstStyle/>
            <a:p>
              <a:pPr algn="ctr"/>
              <a:r>
                <a:rPr lang="en-US" sz="1600" dirty="0" err="1" smtClean="0">
                  <a:latin typeface="Times New Roman" pitchFamily="18" charset="0"/>
                  <a:cs typeface="Times New Roman" pitchFamily="18" charset="0"/>
                </a:rPr>
                <a:t>Kratchman</a:t>
              </a:r>
              <a:endParaRPr lang="en-US" sz="1600" dirty="0">
                <a:latin typeface="Times New Roman" pitchFamily="18" charset="0"/>
                <a:cs typeface="Times New Roman" pitchFamily="18" charset="0"/>
              </a:endParaRPr>
            </a:p>
          </p:txBody>
        </p:sp>
      </p:grpSp>
      <p:grpSp>
        <p:nvGrpSpPr>
          <p:cNvPr id="26" name="Group 41"/>
          <p:cNvGrpSpPr/>
          <p:nvPr/>
        </p:nvGrpSpPr>
        <p:grpSpPr>
          <a:xfrm>
            <a:off x="6237617" y="5466786"/>
            <a:ext cx="2518972" cy="369189"/>
            <a:chOff x="-3301176" y="1899033"/>
            <a:chExt cx="1929576" cy="389931"/>
          </a:xfrm>
        </p:grpSpPr>
        <p:sp>
          <p:nvSpPr>
            <p:cNvPr id="43" name="Rectangle 42"/>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3301176" y="1899033"/>
              <a:ext cx="1905000" cy="357575"/>
            </a:xfrm>
            <a:prstGeom prst="rect">
              <a:avLst/>
            </a:prstGeom>
            <a:noFill/>
          </p:spPr>
          <p:txBody>
            <a:bodyPr wrap="square" rtlCol="0">
              <a:spAutoFit/>
            </a:bodyPr>
            <a:lstStyle/>
            <a:p>
              <a:pPr algn="ctr"/>
              <a:r>
                <a:rPr lang="en-US" sz="1600" dirty="0" err="1" smtClean="0">
                  <a:latin typeface="Times New Roman" pitchFamily="18" charset="0"/>
                  <a:cs typeface="Times New Roman" pitchFamily="18" charset="0"/>
                </a:rPr>
                <a:t>Blachon</a:t>
              </a:r>
              <a:endParaRPr lang="en-US" sz="1600" dirty="0">
                <a:latin typeface="Times New Roman" pitchFamily="18" charset="0"/>
                <a:cs typeface="Times New Roman" pitchFamily="18" charset="0"/>
              </a:endParaRPr>
            </a:p>
          </p:txBody>
        </p:sp>
      </p:grpSp>
      <p:grpSp>
        <p:nvGrpSpPr>
          <p:cNvPr id="27" name="Group 40"/>
          <p:cNvGrpSpPr/>
          <p:nvPr/>
        </p:nvGrpSpPr>
        <p:grpSpPr>
          <a:xfrm>
            <a:off x="2346158" y="5481332"/>
            <a:ext cx="1921042" cy="386068"/>
            <a:chOff x="-3292642" y="1902896"/>
            <a:chExt cx="1921042" cy="386068"/>
          </a:xfrm>
        </p:grpSpPr>
        <p:sp>
          <p:nvSpPr>
            <p:cNvPr id="45" name="Rectangle 44"/>
            <p:cNvSpPr/>
            <p:nvPr/>
          </p:nvSpPr>
          <p:spPr>
            <a:xfrm>
              <a:off x="-3246620" y="1950410"/>
              <a:ext cx="1875020" cy="338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3292642" y="1902896"/>
              <a:ext cx="1905000" cy="338554"/>
            </a:xfrm>
            <a:prstGeom prst="rect">
              <a:avLst/>
            </a:prstGeom>
            <a:noFill/>
          </p:spPr>
          <p:txBody>
            <a:bodyPr wrap="square" rtlCol="0">
              <a:spAutoFit/>
            </a:bodyPr>
            <a:lstStyle/>
            <a:p>
              <a:pPr algn="ctr"/>
              <a:r>
                <a:rPr lang="en-US" sz="1600" dirty="0" err="1" smtClean="0">
                  <a:latin typeface="Times New Roman" pitchFamily="18" charset="0"/>
                  <a:cs typeface="Times New Roman" pitchFamily="18" charset="0"/>
                </a:rPr>
                <a:t>Wanna</a:t>
              </a:r>
              <a:endParaRPr lang="en-US" sz="1600" dirty="0">
                <a:latin typeface="Times New Roman" pitchFamily="18" charset="0"/>
                <a:cs typeface="Times New Roman" pitchFamily="18" charset="0"/>
              </a:endParaRPr>
            </a:p>
          </p:txBody>
        </p:sp>
      </p:grpSp>
    </p:spTree>
    <p:extLst>
      <p:ext uri="{BB962C8B-B14F-4D97-AF65-F5344CB8AC3E}">
        <p14:creationId xmlns="" xmlns:p14="http://schemas.microsoft.com/office/powerpoint/2010/main" val="28512530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09800" y="1600200"/>
            <a:ext cx="4648200" cy="4648200"/>
          </a:xfrm>
          <a:prstGeom prst="rect">
            <a:avLst/>
          </a:prstGeom>
        </p:spPr>
      </p:pic>
    </p:spTree>
    <p:extLst>
      <p:ext uri="{BB962C8B-B14F-4D97-AF65-F5344CB8AC3E}">
        <p14:creationId xmlns="" xmlns:p14="http://schemas.microsoft.com/office/powerpoint/2010/main" val="1498647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4" name="Content Placeholder 2"/>
          <p:cNvSpPr txBox="1">
            <a:spLocks/>
          </p:cNvSpPr>
          <p:nvPr/>
        </p:nvSpPr>
        <p:spPr>
          <a:xfrm>
            <a:off x="457200" y="1371600"/>
            <a:ext cx="8229600" cy="1524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dirty="0" smtClean="0"/>
              <a:t>Design bone-attached robot for mastoidectomy / acoustic neuroma tumor removal surgery</a:t>
            </a:r>
            <a:endParaRPr lang="en-US" sz="1300" dirty="0" smtClean="0"/>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847569" y="3200400"/>
            <a:ext cx="3448862" cy="3429000"/>
          </a:xfrm>
          <a:prstGeom prst="rect">
            <a:avLst/>
          </a:prstGeom>
        </p:spPr>
      </p:pic>
    </p:spTree>
    <p:extLst>
      <p:ext uri="{BB962C8B-B14F-4D97-AF65-F5344CB8AC3E}">
        <p14:creationId xmlns="" xmlns:p14="http://schemas.microsoft.com/office/powerpoint/2010/main" val="39139210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Mastoidectomy?</a:t>
            </a:r>
            <a:endParaRPr lang="en-US" b="1" dirty="0"/>
          </a:p>
        </p:txBody>
      </p:sp>
      <p:sp>
        <p:nvSpPr>
          <p:cNvPr id="3" name="Content Placeholder 2"/>
          <p:cNvSpPr>
            <a:spLocks noGrp="1"/>
          </p:cNvSpPr>
          <p:nvPr>
            <p:ph idx="1"/>
          </p:nvPr>
        </p:nvSpPr>
        <p:spPr>
          <a:xfrm>
            <a:off x="457200" y="1295400"/>
            <a:ext cx="8229600" cy="1752600"/>
          </a:xfrm>
        </p:spPr>
        <p:txBody>
          <a:bodyPr>
            <a:normAutofit fontScale="85000" lnSpcReduction="20000"/>
          </a:bodyPr>
          <a:lstStyle/>
          <a:p>
            <a:pPr>
              <a:buFont typeface="Times New Roman" pitchFamily="18" charset="0"/>
              <a:buChar char="»"/>
            </a:pPr>
            <a:r>
              <a:rPr lang="en-US" dirty="0" smtClean="0"/>
              <a:t>The removal of all or part of the mastoid portion of the temporal bone.</a:t>
            </a:r>
          </a:p>
          <a:p>
            <a:pPr lvl="1">
              <a:buFont typeface="Times New Roman" pitchFamily="18" charset="0"/>
              <a:buChar char="»"/>
            </a:pPr>
            <a:r>
              <a:rPr lang="en-US" dirty="0" smtClean="0"/>
              <a:t>Required for many inner-ear surgeries</a:t>
            </a:r>
          </a:p>
          <a:p>
            <a:pPr lvl="1">
              <a:buFont typeface="Times New Roman" pitchFamily="18" charset="0"/>
              <a:buChar char="»"/>
            </a:pPr>
            <a:endParaRPr lang="en-US" sz="1300" dirty="0" smtClean="0"/>
          </a:p>
          <a:p>
            <a:pPr>
              <a:buFont typeface="Times New Roman" pitchFamily="18" charset="0"/>
              <a:buChar char="»"/>
            </a:pPr>
            <a:r>
              <a:rPr lang="en-US" dirty="0" smtClean="0"/>
              <a:t>Performed ~120,000 times annually in the U.S.</a:t>
            </a:r>
          </a:p>
        </p:txBody>
      </p:sp>
      <p:pic>
        <p:nvPicPr>
          <p:cNvPr id="4" name="Content Placeholder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08364" y="3048000"/>
            <a:ext cx="3488729" cy="3230563"/>
          </a:xfrm>
          <a:prstGeom prst="rect">
            <a:avLst/>
          </a:prstGeom>
        </p:spPr>
      </p:pic>
      <p:cxnSp>
        <p:nvCxnSpPr>
          <p:cNvPr id="5" name="Straight Arrow Connector 4"/>
          <p:cNvCxnSpPr/>
          <p:nvPr/>
        </p:nvCxnSpPr>
        <p:spPr>
          <a:xfrm flipH="1">
            <a:off x="3222030" y="4326300"/>
            <a:ext cx="2416770" cy="53541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3276600" y="5490475"/>
            <a:ext cx="2212728" cy="149548"/>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5715000" y="4013958"/>
            <a:ext cx="2895600" cy="6246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i="1" dirty="0" smtClean="0"/>
              <a:t>Temporal Bone</a:t>
            </a:r>
            <a:endParaRPr lang="en-US" sz="2800" b="1" i="1" dirty="0"/>
          </a:p>
        </p:txBody>
      </p:sp>
      <p:sp>
        <p:nvSpPr>
          <p:cNvPr id="12" name="Content Placeholder 2"/>
          <p:cNvSpPr txBox="1">
            <a:spLocks/>
          </p:cNvSpPr>
          <p:nvPr/>
        </p:nvSpPr>
        <p:spPr>
          <a:xfrm>
            <a:off x="5604164" y="5374336"/>
            <a:ext cx="2895600" cy="6246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i="1" dirty="0" smtClean="0"/>
              <a:t>Mastoid Process</a:t>
            </a:r>
            <a:endParaRPr lang="en-US" sz="2800" b="1" i="1" dirty="0"/>
          </a:p>
        </p:txBody>
      </p:sp>
      <p:sp>
        <p:nvSpPr>
          <p:cNvPr id="6" name="TextBox 5"/>
          <p:cNvSpPr txBox="1"/>
          <p:nvPr/>
        </p:nvSpPr>
        <p:spPr>
          <a:xfrm>
            <a:off x="78476" y="6367151"/>
            <a:ext cx="8686800" cy="461665"/>
          </a:xfrm>
          <a:prstGeom prst="rect">
            <a:avLst/>
          </a:prstGeom>
          <a:noFill/>
        </p:spPr>
        <p:txBody>
          <a:bodyPr wrap="square" rtlCol="0">
            <a:spAutoFit/>
          </a:bodyPr>
          <a:lstStyle/>
          <a:p>
            <a:r>
              <a:rPr lang="en-US" sz="1200" dirty="0">
                <a:latin typeface="Times New Roman" pitchFamily="18" charset="0"/>
                <a:cs typeface="Times New Roman" pitchFamily="18" charset="0"/>
              </a:rPr>
              <a:t>French, Lesley C., Mary S. Dietrich, and Robert F. Labadie. "An estimate of the number of </a:t>
            </a:r>
            <a:r>
              <a:rPr lang="en-US" sz="1200" dirty="0" err="1">
                <a:latin typeface="Times New Roman" pitchFamily="18" charset="0"/>
                <a:cs typeface="Times New Roman" pitchFamily="18" charset="0"/>
              </a:rPr>
              <a:t>mastoidectomy</a:t>
            </a:r>
            <a:r>
              <a:rPr lang="en-US" sz="1200" dirty="0">
                <a:latin typeface="Times New Roman" pitchFamily="18" charset="0"/>
                <a:cs typeface="Times New Roman" pitchFamily="18" charset="0"/>
              </a:rPr>
              <a:t> procedures performed annually in the United </a:t>
            </a:r>
            <a:r>
              <a:rPr lang="en-US" sz="1200" dirty="0" err="1">
                <a:latin typeface="Times New Roman" pitchFamily="18" charset="0"/>
                <a:cs typeface="Times New Roman" pitchFamily="18" charset="0"/>
              </a:rPr>
              <a:t>States."</a:t>
            </a:r>
            <a:r>
              <a:rPr lang="en-US" sz="1200" i="1" dirty="0" err="1">
                <a:latin typeface="Times New Roman" pitchFamily="18" charset="0"/>
                <a:cs typeface="Times New Roman" pitchFamily="18" charset="0"/>
              </a:rPr>
              <a:t>Ear</a:t>
            </a:r>
            <a:r>
              <a:rPr lang="en-US" sz="1200" i="1" dirty="0">
                <a:latin typeface="Times New Roman" pitchFamily="18" charset="0"/>
                <a:cs typeface="Times New Roman" pitchFamily="18" charset="0"/>
              </a:rPr>
              <a:t>, nose &amp; throat journal</a:t>
            </a:r>
            <a:r>
              <a:rPr lang="en-US" sz="1200" dirty="0">
                <a:latin typeface="Times New Roman" pitchFamily="18" charset="0"/>
                <a:cs typeface="Times New Roman" pitchFamily="18" charset="0"/>
              </a:rPr>
              <a:t> 87.5 (2008): 267-270.</a:t>
            </a:r>
          </a:p>
        </p:txBody>
      </p:sp>
    </p:spTree>
    <p:extLst>
      <p:ext uri="{BB962C8B-B14F-4D97-AF65-F5344CB8AC3E}">
        <p14:creationId xmlns="" xmlns:p14="http://schemas.microsoft.com/office/powerpoint/2010/main" val="2981259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Mastoidectomy?</a:t>
            </a:r>
            <a:endParaRPr lang="en-US" dirty="0"/>
          </a:p>
        </p:txBody>
      </p:sp>
      <p:pic>
        <p:nvPicPr>
          <p:cNvPr id="3" name="Picture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0952" y="3352800"/>
            <a:ext cx="4968248" cy="3096490"/>
          </a:xfrm>
          <a:prstGeom prst="rect">
            <a:avLst/>
          </a:prstGeom>
        </p:spPr>
      </p:pic>
      <p:sp>
        <p:nvSpPr>
          <p:cNvPr id="5" name="Content Placeholder 2"/>
          <p:cNvSpPr txBox="1">
            <a:spLocks/>
          </p:cNvSpPr>
          <p:nvPr/>
        </p:nvSpPr>
        <p:spPr>
          <a:xfrm>
            <a:off x="57072" y="6553200"/>
            <a:ext cx="5505528" cy="301170"/>
          </a:xfrm>
          <a:prstGeom prst="rect">
            <a:avLst/>
          </a:prstGeom>
        </p:spPr>
        <p:txBody>
          <a:bodyPr vert="horz" lIns="91440" tIns="45720" rIns="91440" bIns="45720" rtlCol="0" anchor="b">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smtClean="0"/>
              <a:t>Image Source:  http</a:t>
            </a:r>
            <a:r>
              <a:rPr lang="en-US" sz="1000" dirty="0"/>
              <a:t>://www.thebarrow.org/Education_And_Resources/Barrow_Quarterly/204927</a:t>
            </a:r>
            <a:endParaRPr lang="en-US" sz="1000" dirty="0" smtClean="0"/>
          </a:p>
        </p:txBody>
      </p:sp>
      <p:sp>
        <p:nvSpPr>
          <p:cNvPr id="4" name="Content Placeholder 2"/>
          <p:cNvSpPr txBox="1">
            <a:spLocks/>
          </p:cNvSpPr>
          <p:nvPr/>
        </p:nvSpPr>
        <p:spPr>
          <a:xfrm>
            <a:off x="457200" y="1219200"/>
            <a:ext cx="8229600" cy="2286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sz="2000" dirty="0" smtClean="0"/>
              <a:t>Remove infected mastoid cells arising from various infections/diseases (e.g. </a:t>
            </a:r>
            <a:r>
              <a:rPr lang="en-US" sz="2000" dirty="0" err="1" smtClean="0"/>
              <a:t>mastoiditis</a:t>
            </a:r>
            <a:r>
              <a:rPr lang="en-US" sz="2000" dirty="0" smtClean="0"/>
              <a:t>, </a:t>
            </a:r>
            <a:r>
              <a:rPr lang="en-US" sz="2000" dirty="0" err="1" smtClean="0"/>
              <a:t>cholesteatoma</a:t>
            </a:r>
            <a:r>
              <a:rPr lang="en-US" sz="2000" dirty="0" smtClean="0"/>
              <a:t>)</a:t>
            </a:r>
          </a:p>
          <a:p>
            <a:pPr marL="0" indent="0">
              <a:buNone/>
            </a:pPr>
            <a:endParaRPr lang="en-US" sz="1200" dirty="0" smtClean="0"/>
          </a:p>
          <a:p>
            <a:pPr>
              <a:buFont typeface="Times New Roman" pitchFamily="18" charset="0"/>
              <a:buChar char="»"/>
            </a:pPr>
            <a:r>
              <a:rPr lang="en-US" sz="2000" dirty="0" smtClean="0"/>
              <a:t>Component in other otologic procedures such as cochlear implantation and </a:t>
            </a:r>
            <a:r>
              <a:rPr lang="en-US" sz="2000" b="1" dirty="0" smtClean="0"/>
              <a:t>acoustic neuroma tumor removal surgery</a:t>
            </a:r>
            <a:r>
              <a:rPr lang="en-US" sz="2000" dirty="0" smtClean="0"/>
              <a:t>.</a:t>
            </a:r>
          </a:p>
          <a:p>
            <a:pPr marL="0" indent="0">
              <a:buNone/>
            </a:pPr>
            <a:endParaRPr lang="en-US" sz="1200" dirty="0" smtClean="0"/>
          </a:p>
          <a:p>
            <a:pPr>
              <a:buFont typeface="Times New Roman" pitchFamily="18" charset="0"/>
              <a:buChar char="»"/>
            </a:pPr>
            <a:r>
              <a:rPr lang="en-US" sz="2000" dirty="0" smtClean="0"/>
              <a:t>Many critical anatomical structures embedded within the bone.</a:t>
            </a:r>
          </a:p>
        </p:txBody>
      </p:sp>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705600" y="3858995"/>
            <a:ext cx="1846937" cy="2770405"/>
          </a:xfrm>
          <a:prstGeom prst="rect">
            <a:avLst/>
          </a:prstGeom>
        </p:spPr>
      </p:pic>
      <p:sp>
        <p:nvSpPr>
          <p:cNvPr id="7" name="Content Placeholder 2"/>
          <p:cNvSpPr txBox="1">
            <a:spLocks/>
          </p:cNvSpPr>
          <p:nvPr/>
        </p:nvSpPr>
        <p:spPr>
          <a:xfrm>
            <a:off x="6629393" y="3551145"/>
            <a:ext cx="1981200" cy="304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400" b="1" u="sng" dirty="0" smtClean="0"/>
              <a:t>Facial Nerve Damage</a:t>
            </a:r>
          </a:p>
        </p:txBody>
      </p:sp>
    </p:spTree>
    <p:extLst>
      <p:ext uri="{BB962C8B-B14F-4D97-AF65-F5344CB8AC3E}">
        <p14:creationId xmlns="" xmlns:p14="http://schemas.microsoft.com/office/powerpoint/2010/main" val="2197506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Perspective on Structure Locations</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828800" y="1295400"/>
            <a:ext cx="5257800" cy="506597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Motivation for Robotic Intervention</a:t>
            </a:r>
            <a:endParaRPr lang="en-US" sz="3600" dirty="0"/>
          </a:p>
        </p:txBody>
      </p:sp>
      <p:sp>
        <p:nvSpPr>
          <p:cNvPr id="4" name="Content Placeholder 2"/>
          <p:cNvSpPr txBox="1">
            <a:spLocks/>
          </p:cNvSpPr>
          <p:nvPr/>
        </p:nvSpPr>
        <p:spPr>
          <a:xfrm>
            <a:off x="218872" y="1295400"/>
            <a:ext cx="8399834" cy="19812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sz="2600" dirty="0" smtClean="0"/>
              <a:t>Combine strengths of robots with strengths of humans</a:t>
            </a:r>
          </a:p>
          <a:p>
            <a:pPr marL="0" indent="0">
              <a:buNone/>
            </a:pPr>
            <a:endParaRPr lang="en-US" sz="1300" dirty="0" smtClean="0"/>
          </a:p>
          <a:p>
            <a:pPr lvl="1">
              <a:buFont typeface="Times New Roman" pitchFamily="18" charset="0"/>
              <a:buChar char="»"/>
            </a:pPr>
            <a:r>
              <a:rPr lang="en-US" sz="2200" dirty="0" smtClean="0"/>
              <a:t>Robot performs bulk removal of bone (mastoidectomy, </a:t>
            </a:r>
            <a:r>
              <a:rPr lang="en-US" sz="2200" dirty="0" err="1" smtClean="0"/>
              <a:t>labyrinthectomy</a:t>
            </a:r>
            <a:r>
              <a:rPr lang="en-US" sz="2200" dirty="0" smtClean="0"/>
              <a:t>)</a:t>
            </a:r>
          </a:p>
          <a:p>
            <a:pPr lvl="1">
              <a:buFont typeface="Times New Roman" pitchFamily="18" charset="0"/>
              <a:buChar char="»"/>
            </a:pPr>
            <a:endParaRPr lang="en-US" sz="2200" dirty="0" smtClean="0"/>
          </a:p>
          <a:p>
            <a:pPr lvl="1">
              <a:buFont typeface="Times New Roman" pitchFamily="18" charset="0"/>
              <a:buChar char="»"/>
            </a:pPr>
            <a:r>
              <a:rPr lang="en-US" sz="2200" dirty="0" smtClean="0"/>
              <a:t>Surgeon removes the tumor</a:t>
            </a:r>
          </a:p>
          <a:p>
            <a:pPr>
              <a:buFont typeface="Times New Roman" pitchFamily="18" charset="0"/>
              <a:buChar char="»"/>
            </a:pPr>
            <a:endParaRPr lang="en-US" sz="2800" dirty="0" smtClean="0"/>
          </a:p>
        </p:txBody>
      </p:sp>
      <p:sp>
        <p:nvSpPr>
          <p:cNvPr id="9" name="Content Placeholder 2"/>
          <p:cNvSpPr txBox="1">
            <a:spLocks/>
          </p:cNvSpPr>
          <p:nvPr/>
        </p:nvSpPr>
        <p:spPr>
          <a:xfrm>
            <a:off x="218872" y="3657600"/>
            <a:ext cx="4886528" cy="1681258"/>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sz="2800" dirty="0" smtClean="0"/>
              <a:t>Shorten the procedure time</a:t>
            </a:r>
          </a:p>
          <a:p>
            <a:pPr>
              <a:buFont typeface="Times New Roman" pitchFamily="18" charset="0"/>
              <a:buChar char="»"/>
            </a:pPr>
            <a:endParaRPr lang="en-US" sz="2400" dirty="0"/>
          </a:p>
          <a:p>
            <a:pPr>
              <a:buFont typeface="Times New Roman" pitchFamily="18" charset="0"/>
              <a:buChar char="»"/>
            </a:pPr>
            <a:r>
              <a:rPr lang="en-US" sz="2800" dirty="0" smtClean="0"/>
              <a:t>Less invasive procedure (remove less bone)</a:t>
            </a:r>
          </a:p>
        </p:txBody>
      </p:sp>
      <p:pic>
        <p:nvPicPr>
          <p:cNvPr id="3" name="Removing_Tumor2">
            <a:hlinkClick r:id="" action="ppaction://media"/>
          </p:cNvPr>
          <p:cNvPicPr>
            <a:picLocks noChangeAspect="1"/>
          </p:cNvPicPr>
          <p:nvPr>
            <a:videoFile r:link="rId1"/>
            <p:extLst>
              <p:ext uri="{DAA4B4D4-6D71-4841-9C94-3DE7FCFB9230}">
                <p14:media xmlns="" xmlns:p14="http://schemas.microsoft.com/office/powerpoint/2010/main" r:embed="rId4"/>
              </p:ext>
            </p:extLst>
          </p:nvPr>
        </p:nvPicPr>
        <p:blipFill>
          <a:blip r:embed="rId5" cstate="print"/>
          <a:stretch>
            <a:fillRect/>
          </a:stretch>
        </p:blipFill>
        <p:spPr>
          <a:xfrm>
            <a:off x="4381500" y="2819400"/>
            <a:ext cx="4686300" cy="3124200"/>
          </a:xfrm>
          <a:prstGeom prst="rect">
            <a:avLst/>
          </a:prstGeom>
        </p:spPr>
      </p:pic>
      <p:sp>
        <p:nvSpPr>
          <p:cNvPr id="7" name="Content Placeholder 2"/>
          <p:cNvSpPr txBox="1">
            <a:spLocks/>
          </p:cNvSpPr>
          <p:nvPr/>
        </p:nvSpPr>
        <p:spPr>
          <a:xfrm>
            <a:off x="4388757" y="5943600"/>
            <a:ext cx="4886528" cy="381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dirty="0" smtClean="0"/>
              <a:t>Surgical videos courtesy of George </a:t>
            </a:r>
            <a:r>
              <a:rPr lang="en-US" sz="1400" dirty="0" err="1" smtClean="0"/>
              <a:t>Wanna</a:t>
            </a:r>
            <a:r>
              <a:rPr lang="en-US" sz="1400" dirty="0" smtClean="0"/>
              <a:t>, M.D. (Vanderbilt)</a:t>
            </a:r>
          </a:p>
        </p:txBody>
      </p:sp>
    </p:spTree>
    <p:extLst>
      <p:ext uri="{BB962C8B-B14F-4D97-AF65-F5344CB8AC3E}">
        <p14:creationId xmlns="" xmlns:p14="http://schemas.microsoft.com/office/powerpoint/2010/main" val="79765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5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Robot Prototype</a:t>
            </a:r>
            <a:endParaRPr lang="en-US" dirty="0"/>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35573" y="1219200"/>
            <a:ext cx="3755427" cy="3733800"/>
          </a:xfrm>
          <a:prstGeom prst="rect">
            <a:avLst/>
          </a:prstGeom>
        </p:spPr>
      </p:pic>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545713" y="1219200"/>
            <a:ext cx="4217287" cy="3733800"/>
          </a:xfrm>
          <a:prstGeom prst="rect">
            <a:avLst/>
          </a:prstGeom>
        </p:spPr>
      </p:pic>
      <p:sp>
        <p:nvSpPr>
          <p:cNvPr id="6" name="Content Placeholder 2"/>
          <p:cNvSpPr txBox="1">
            <a:spLocks/>
          </p:cNvSpPr>
          <p:nvPr/>
        </p:nvSpPr>
        <p:spPr>
          <a:xfrm>
            <a:off x="381000" y="5105400"/>
            <a:ext cx="8763000" cy="225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Times New Roman" pitchFamily="18" charset="0"/>
              <a:buChar char="»"/>
            </a:pPr>
            <a:r>
              <a:rPr lang="en-US" sz="2400" dirty="0" smtClean="0"/>
              <a:t>4 DOF design selected</a:t>
            </a:r>
          </a:p>
          <a:p>
            <a:pPr lvl="1">
              <a:buFont typeface="Times New Roman" pitchFamily="18" charset="0"/>
              <a:buChar char="»"/>
            </a:pPr>
            <a:r>
              <a:rPr lang="en-US" sz="1700" dirty="0" smtClean="0"/>
              <a:t>X-, Y-, Z-direction motion plus 1 rotational axis</a:t>
            </a:r>
          </a:p>
          <a:p>
            <a:pPr lvl="1">
              <a:buFont typeface="Times New Roman" pitchFamily="18" charset="0"/>
              <a:buChar char="»"/>
            </a:pPr>
            <a:r>
              <a:rPr lang="en-US" sz="1700" dirty="0" smtClean="0"/>
              <a:t>Similar to a 4-axis milling machine</a:t>
            </a:r>
          </a:p>
          <a:p>
            <a:pPr lvl="1">
              <a:buFont typeface="Times New Roman" pitchFamily="18" charset="0"/>
              <a:buChar char="»"/>
            </a:pPr>
            <a:r>
              <a:rPr lang="en-US" sz="1700" dirty="0" smtClean="0"/>
              <a:t>Drill accesses target anatomy through center of robot</a:t>
            </a:r>
          </a:p>
          <a:p>
            <a:pPr lvl="1">
              <a:buFont typeface="Times New Roman" pitchFamily="18" charset="0"/>
              <a:buChar char="»"/>
            </a:pPr>
            <a:endParaRPr lang="en-US" sz="1900" dirty="0" smtClean="0"/>
          </a:p>
        </p:txBody>
      </p:sp>
    </p:spTree>
    <p:extLst>
      <p:ext uri="{BB962C8B-B14F-4D97-AF65-F5344CB8AC3E}">
        <p14:creationId xmlns="" xmlns:p14="http://schemas.microsoft.com/office/powerpoint/2010/main" val="408831826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 Prototype</a:t>
            </a:r>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1428750"/>
            <a:ext cx="5105400" cy="504021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724400" y="2667000"/>
            <a:ext cx="4146300" cy="4020036"/>
          </a:xfrm>
          <a:prstGeom prst="rect">
            <a:avLst/>
          </a:prstGeom>
          <a:ln w="76200">
            <a:solidFill>
              <a:schemeClr val="bg1"/>
            </a:solidFill>
          </a:ln>
        </p:spPr>
      </p:pic>
      <p:sp>
        <p:nvSpPr>
          <p:cNvPr id="7" name="Content Placeholder 2"/>
          <p:cNvSpPr txBox="1">
            <a:spLocks/>
          </p:cNvSpPr>
          <p:nvPr/>
        </p:nvSpPr>
        <p:spPr>
          <a:xfrm>
            <a:off x="5334000" y="1428750"/>
            <a:ext cx="3962400" cy="13906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smtClean="0"/>
              <a:t>Positioning frame attached to skull</a:t>
            </a:r>
          </a:p>
          <a:p>
            <a:pPr>
              <a:buFont typeface="Times New Roman" pitchFamily="18" charset="0"/>
              <a:buChar char="»"/>
            </a:pPr>
            <a:r>
              <a:rPr lang="en-US" sz="1900" dirty="0" smtClean="0"/>
              <a:t>Patient scanned with frame, spheres located in image space</a:t>
            </a:r>
          </a:p>
          <a:p>
            <a:pPr lvl="1">
              <a:buFont typeface="Times New Roman" pitchFamily="18" charset="0"/>
              <a:buChar char="»"/>
            </a:pPr>
            <a:endParaRPr lang="en-US" sz="1400" dirty="0" smtClean="0"/>
          </a:p>
        </p:txBody>
      </p:sp>
    </p:spTree>
    <p:extLst>
      <p:ext uri="{BB962C8B-B14F-4D97-AF65-F5344CB8AC3E}">
        <p14:creationId xmlns:p14="http://schemas.microsoft.com/office/powerpoint/2010/main" xmlns="" val="29227685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Robot Prototype</a:t>
            </a:r>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1428750"/>
            <a:ext cx="5105400" cy="5040215"/>
          </a:xfrm>
          <a:prstGeom prst="rect">
            <a:avLst/>
          </a:prstGeom>
        </p:spPr>
      </p:pic>
      <p:sp>
        <p:nvSpPr>
          <p:cNvPr id="7" name="Content Placeholder 2"/>
          <p:cNvSpPr txBox="1">
            <a:spLocks/>
          </p:cNvSpPr>
          <p:nvPr/>
        </p:nvSpPr>
        <p:spPr>
          <a:xfrm>
            <a:off x="5486400" y="1600200"/>
            <a:ext cx="3429000" cy="1219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200" dirty="0" smtClean="0"/>
              <a:t>Robot base attached to positioning frame with spherical gripper mechanism</a:t>
            </a:r>
          </a:p>
        </p:txBody>
      </p:sp>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95793" y="3252548"/>
            <a:ext cx="2057839" cy="3216417"/>
          </a:xfrm>
          <a:prstGeom prst="rect">
            <a:avLst/>
          </a:prstGeom>
        </p:spPr>
      </p:pic>
      <p:cxnSp>
        <p:nvCxnSpPr>
          <p:cNvPr id="9" name="Straight Arrow Connector 8"/>
          <p:cNvCxnSpPr/>
          <p:nvPr/>
        </p:nvCxnSpPr>
        <p:spPr>
          <a:xfrm flipV="1">
            <a:off x="3810000" y="4114800"/>
            <a:ext cx="3124200" cy="609600"/>
          </a:xfrm>
          <a:prstGeom prst="straightConnector1">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26889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3542</TotalTime>
  <Words>708</Words>
  <Application>Microsoft Office PowerPoint</Application>
  <PresentationFormat>On-screen Show (4:3)</PresentationFormat>
  <Paragraphs>82</Paragraphs>
  <Slides>13</Slides>
  <Notes>8</Notes>
  <HiddenSlides>0</HiddenSlides>
  <MMClips>1</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A Bone-Attached Robot for Mastoidectomy</vt:lpstr>
      <vt:lpstr>Overview</vt:lpstr>
      <vt:lpstr>What is a Mastoidectomy?</vt:lpstr>
      <vt:lpstr>What is a Mastoidectomy?</vt:lpstr>
      <vt:lpstr>Perspective on Structure Locations</vt:lpstr>
      <vt:lpstr>Motivation for Robotic Intervention</vt:lpstr>
      <vt:lpstr>Robot Prototype</vt:lpstr>
      <vt:lpstr>Robot Prototype</vt:lpstr>
      <vt:lpstr>Robot Prototype</vt:lpstr>
      <vt:lpstr>Surgical Workflow</vt:lpstr>
      <vt:lpstr>Next Steps</vt:lpstr>
      <vt:lpstr>Acknowledgements</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of a Bone-Attached Robot for Mastoidectomy</dc:title>
  <dc:creator>Neal Dillon</dc:creator>
  <cp:lastModifiedBy>fhlunatic@gmail.com</cp:lastModifiedBy>
  <cp:revision>173</cp:revision>
  <dcterms:created xsi:type="dcterms:W3CDTF">2013-06-05T16:17:01Z</dcterms:created>
  <dcterms:modified xsi:type="dcterms:W3CDTF">2013-09-09T20:34:41Z</dcterms:modified>
</cp:coreProperties>
</file>